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9" r:id="rId3"/>
    <p:sldId id="261" r:id="rId4"/>
    <p:sldId id="258" r:id="rId5"/>
    <p:sldId id="260" r:id="rId6"/>
    <p:sldId id="262"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658" autoAdjust="0"/>
    <p:restoredTop sz="94660"/>
  </p:normalViewPr>
  <p:slideViewPr>
    <p:cSldViewPr snapToGrid="0">
      <p:cViewPr varScale="1">
        <p:scale>
          <a:sx n="64" d="100"/>
          <a:sy n="64" d="100"/>
        </p:scale>
        <p:origin x="1032"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microsoft.com/office/2015/10/relationships/revisionInfo" Target="revisionInfo.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F0C8A6-1185-482E-B2CA-12F3E136089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E1211C3A-595B-4B13-A7DD-1AB50490407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A3BFEE34-9EE4-49CC-B708-CC07201FE0AA}"/>
              </a:ext>
            </a:extLst>
          </p:cNvPr>
          <p:cNvSpPr>
            <a:spLocks noGrp="1"/>
          </p:cNvSpPr>
          <p:nvPr>
            <p:ph type="dt" sz="half" idx="10"/>
          </p:nvPr>
        </p:nvSpPr>
        <p:spPr/>
        <p:txBody>
          <a:bodyPr/>
          <a:lstStyle/>
          <a:p>
            <a:fld id="{95919353-C1DD-4B32-9CCC-7D3F3F1F9608}" type="datetimeFigureOut">
              <a:rPr lang="en-GB" smtClean="0"/>
              <a:t>31/05/2018</a:t>
            </a:fld>
            <a:endParaRPr lang="en-GB"/>
          </a:p>
        </p:txBody>
      </p:sp>
      <p:sp>
        <p:nvSpPr>
          <p:cNvPr id="5" name="Footer Placeholder 4">
            <a:extLst>
              <a:ext uri="{FF2B5EF4-FFF2-40B4-BE49-F238E27FC236}">
                <a16:creationId xmlns:a16="http://schemas.microsoft.com/office/drawing/2014/main" id="{E7998CF4-2238-4939-9EBF-7C351348DB8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2929A96-040A-4B0A-BFF1-2553650041E8}"/>
              </a:ext>
            </a:extLst>
          </p:cNvPr>
          <p:cNvSpPr>
            <a:spLocks noGrp="1"/>
          </p:cNvSpPr>
          <p:nvPr>
            <p:ph type="sldNum" sz="quarter" idx="12"/>
          </p:nvPr>
        </p:nvSpPr>
        <p:spPr/>
        <p:txBody>
          <a:bodyPr/>
          <a:lstStyle/>
          <a:p>
            <a:fld id="{16C23914-F825-48C1-A8AB-3C717AE0287C}" type="slidenum">
              <a:rPr lang="en-GB" smtClean="0"/>
              <a:t>‹#›</a:t>
            </a:fld>
            <a:endParaRPr lang="en-GB"/>
          </a:p>
        </p:txBody>
      </p:sp>
    </p:spTree>
    <p:extLst>
      <p:ext uri="{BB962C8B-B14F-4D97-AF65-F5344CB8AC3E}">
        <p14:creationId xmlns:p14="http://schemas.microsoft.com/office/powerpoint/2010/main" val="29302533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AAC159-BB01-4352-8882-835B64850199}"/>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BE3CCE41-AFC5-4DD7-AD73-43F4B947337D}"/>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77250B65-2B24-489D-B40E-46EA7B7DF2B7}"/>
              </a:ext>
            </a:extLst>
          </p:cNvPr>
          <p:cNvSpPr>
            <a:spLocks noGrp="1"/>
          </p:cNvSpPr>
          <p:nvPr>
            <p:ph type="dt" sz="half" idx="10"/>
          </p:nvPr>
        </p:nvSpPr>
        <p:spPr/>
        <p:txBody>
          <a:bodyPr/>
          <a:lstStyle/>
          <a:p>
            <a:fld id="{95919353-C1DD-4B32-9CCC-7D3F3F1F9608}" type="datetimeFigureOut">
              <a:rPr lang="en-GB" smtClean="0"/>
              <a:t>31/05/2018</a:t>
            </a:fld>
            <a:endParaRPr lang="en-GB"/>
          </a:p>
        </p:txBody>
      </p:sp>
      <p:sp>
        <p:nvSpPr>
          <p:cNvPr id="5" name="Footer Placeholder 4">
            <a:extLst>
              <a:ext uri="{FF2B5EF4-FFF2-40B4-BE49-F238E27FC236}">
                <a16:creationId xmlns:a16="http://schemas.microsoft.com/office/drawing/2014/main" id="{6792B07B-B52B-4B03-B9D7-5A79252AA2B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143EDA1-F463-48A1-83B0-C740F25E55D7}"/>
              </a:ext>
            </a:extLst>
          </p:cNvPr>
          <p:cNvSpPr>
            <a:spLocks noGrp="1"/>
          </p:cNvSpPr>
          <p:nvPr>
            <p:ph type="sldNum" sz="quarter" idx="12"/>
          </p:nvPr>
        </p:nvSpPr>
        <p:spPr/>
        <p:txBody>
          <a:bodyPr/>
          <a:lstStyle/>
          <a:p>
            <a:fld id="{16C23914-F825-48C1-A8AB-3C717AE0287C}" type="slidenum">
              <a:rPr lang="en-GB" smtClean="0"/>
              <a:t>‹#›</a:t>
            </a:fld>
            <a:endParaRPr lang="en-GB"/>
          </a:p>
        </p:txBody>
      </p:sp>
    </p:spTree>
    <p:extLst>
      <p:ext uri="{BB962C8B-B14F-4D97-AF65-F5344CB8AC3E}">
        <p14:creationId xmlns:p14="http://schemas.microsoft.com/office/powerpoint/2010/main" val="16820887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FF84CDA-0034-4890-A365-E4BCAC0D04DA}"/>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DE091A2D-3EB1-4891-A840-0B5D6010E3C9}"/>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0C5B8820-6158-424B-97E3-82C22FBC24C8}"/>
              </a:ext>
            </a:extLst>
          </p:cNvPr>
          <p:cNvSpPr>
            <a:spLocks noGrp="1"/>
          </p:cNvSpPr>
          <p:nvPr>
            <p:ph type="dt" sz="half" idx="10"/>
          </p:nvPr>
        </p:nvSpPr>
        <p:spPr/>
        <p:txBody>
          <a:bodyPr/>
          <a:lstStyle/>
          <a:p>
            <a:fld id="{95919353-C1DD-4B32-9CCC-7D3F3F1F9608}" type="datetimeFigureOut">
              <a:rPr lang="en-GB" smtClean="0"/>
              <a:t>31/05/2018</a:t>
            </a:fld>
            <a:endParaRPr lang="en-GB"/>
          </a:p>
        </p:txBody>
      </p:sp>
      <p:sp>
        <p:nvSpPr>
          <p:cNvPr id="5" name="Footer Placeholder 4">
            <a:extLst>
              <a:ext uri="{FF2B5EF4-FFF2-40B4-BE49-F238E27FC236}">
                <a16:creationId xmlns:a16="http://schemas.microsoft.com/office/drawing/2014/main" id="{EFF04FC6-0067-42D9-A065-FDF57DA60227}"/>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92A65E6-607D-4DE1-80D3-4ACFB3F53391}"/>
              </a:ext>
            </a:extLst>
          </p:cNvPr>
          <p:cNvSpPr>
            <a:spLocks noGrp="1"/>
          </p:cNvSpPr>
          <p:nvPr>
            <p:ph type="sldNum" sz="quarter" idx="12"/>
          </p:nvPr>
        </p:nvSpPr>
        <p:spPr/>
        <p:txBody>
          <a:bodyPr/>
          <a:lstStyle/>
          <a:p>
            <a:fld id="{16C23914-F825-48C1-A8AB-3C717AE0287C}" type="slidenum">
              <a:rPr lang="en-GB" smtClean="0"/>
              <a:t>‹#›</a:t>
            </a:fld>
            <a:endParaRPr lang="en-GB"/>
          </a:p>
        </p:txBody>
      </p:sp>
    </p:spTree>
    <p:extLst>
      <p:ext uri="{BB962C8B-B14F-4D97-AF65-F5344CB8AC3E}">
        <p14:creationId xmlns:p14="http://schemas.microsoft.com/office/powerpoint/2010/main" val="21450048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E03BA1-3D5B-4D53-AA74-62C8BB7122B2}"/>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A63AF0B-257B-4E27-82AB-47C3B598C339}"/>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C187819E-305C-4D7C-B570-9C1B6CC49112}"/>
              </a:ext>
            </a:extLst>
          </p:cNvPr>
          <p:cNvSpPr>
            <a:spLocks noGrp="1"/>
          </p:cNvSpPr>
          <p:nvPr>
            <p:ph type="dt" sz="half" idx="10"/>
          </p:nvPr>
        </p:nvSpPr>
        <p:spPr/>
        <p:txBody>
          <a:bodyPr/>
          <a:lstStyle/>
          <a:p>
            <a:fld id="{95919353-C1DD-4B32-9CCC-7D3F3F1F9608}" type="datetimeFigureOut">
              <a:rPr lang="en-GB" smtClean="0"/>
              <a:t>31/05/2018</a:t>
            </a:fld>
            <a:endParaRPr lang="en-GB"/>
          </a:p>
        </p:txBody>
      </p:sp>
      <p:sp>
        <p:nvSpPr>
          <p:cNvPr id="5" name="Footer Placeholder 4">
            <a:extLst>
              <a:ext uri="{FF2B5EF4-FFF2-40B4-BE49-F238E27FC236}">
                <a16:creationId xmlns:a16="http://schemas.microsoft.com/office/drawing/2014/main" id="{BD09AA42-6F66-4957-A1E3-7812013DD37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7B3A9FA7-2EE7-4FE2-A4EE-C71CC9ADC45C}"/>
              </a:ext>
            </a:extLst>
          </p:cNvPr>
          <p:cNvSpPr>
            <a:spLocks noGrp="1"/>
          </p:cNvSpPr>
          <p:nvPr>
            <p:ph type="sldNum" sz="quarter" idx="12"/>
          </p:nvPr>
        </p:nvSpPr>
        <p:spPr/>
        <p:txBody>
          <a:bodyPr/>
          <a:lstStyle/>
          <a:p>
            <a:fld id="{16C23914-F825-48C1-A8AB-3C717AE0287C}" type="slidenum">
              <a:rPr lang="en-GB" smtClean="0"/>
              <a:t>‹#›</a:t>
            </a:fld>
            <a:endParaRPr lang="en-GB"/>
          </a:p>
        </p:txBody>
      </p:sp>
    </p:spTree>
    <p:extLst>
      <p:ext uri="{BB962C8B-B14F-4D97-AF65-F5344CB8AC3E}">
        <p14:creationId xmlns:p14="http://schemas.microsoft.com/office/powerpoint/2010/main" val="24404983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75FF-8666-4C0D-A796-0DC275AAA5B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3422AD3F-1AEF-4E8D-BA4A-603E1326FDE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2AEF0A3F-8B3B-4173-8A10-B2E99EA2E406}"/>
              </a:ext>
            </a:extLst>
          </p:cNvPr>
          <p:cNvSpPr>
            <a:spLocks noGrp="1"/>
          </p:cNvSpPr>
          <p:nvPr>
            <p:ph type="dt" sz="half" idx="10"/>
          </p:nvPr>
        </p:nvSpPr>
        <p:spPr/>
        <p:txBody>
          <a:bodyPr/>
          <a:lstStyle/>
          <a:p>
            <a:fld id="{95919353-C1DD-4B32-9CCC-7D3F3F1F9608}" type="datetimeFigureOut">
              <a:rPr lang="en-GB" smtClean="0"/>
              <a:t>31/05/2018</a:t>
            </a:fld>
            <a:endParaRPr lang="en-GB"/>
          </a:p>
        </p:txBody>
      </p:sp>
      <p:sp>
        <p:nvSpPr>
          <p:cNvPr id="5" name="Footer Placeholder 4">
            <a:extLst>
              <a:ext uri="{FF2B5EF4-FFF2-40B4-BE49-F238E27FC236}">
                <a16:creationId xmlns:a16="http://schemas.microsoft.com/office/drawing/2014/main" id="{8E83B2D7-AD3D-4686-9D99-25DC6ED49AF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E1D2F02-B18E-4D16-A51C-4C95C2D3B089}"/>
              </a:ext>
            </a:extLst>
          </p:cNvPr>
          <p:cNvSpPr>
            <a:spLocks noGrp="1"/>
          </p:cNvSpPr>
          <p:nvPr>
            <p:ph type="sldNum" sz="quarter" idx="12"/>
          </p:nvPr>
        </p:nvSpPr>
        <p:spPr/>
        <p:txBody>
          <a:bodyPr/>
          <a:lstStyle/>
          <a:p>
            <a:fld id="{16C23914-F825-48C1-A8AB-3C717AE0287C}" type="slidenum">
              <a:rPr lang="en-GB" smtClean="0"/>
              <a:t>‹#›</a:t>
            </a:fld>
            <a:endParaRPr lang="en-GB"/>
          </a:p>
        </p:txBody>
      </p:sp>
    </p:spTree>
    <p:extLst>
      <p:ext uri="{BB962C8B-B14F-4D97-AF65-F5344CB8AC3E}">
        <p14:creationId xmlns:p14="http://schemas.microsoft.com/office/powerpoint/2010/main" val="14374767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239C8D-AFF6-4B86-A600-80E49DC9EA7E}"/>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31B72BE6-BA3A-4E26-B56C-061428A6181F}"/>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60DD5DBA-E2BF-4B99-9713-51D6674044C1}"/>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7BE6DFD3-E8A4-4507-802C-B35D2FC0B492}"/>
              </a:ext>
            </a:extLst>
          </p:cNvPr>
          <p:cNvSpPr>
            <a:spLocks noGrp="1"/>
          </p:cNvSpPr>
          <p:nvPr>
            <p:ph type="dt" sz="half" idx="10"/>
          </p:nvPr>
        </p:nvSpPr>
        <p:spPr/>
        <p:txBody>
          <a:bodyPr/>
          <a:lstStyle/>
          <a:p>
            <a:fld id="{95919353-C1DD-4B32-9CCC-7D3F3F1F9608}" type="datetimeFigureOut">
              <a:rPr lang="en-GB" smtClean="0"/>
              <a:t>31/05/2018</a:t>
            </a:fld>
            <a:endParaRPr lang="en-GB"/>
          </a:p>
        </p:txBody>
      </p:sp>
      <p:sp>
        <p:nvSpPr>
          <p:cNvPr id="6" name="Footer Placeholder 5">
            <a:extLst>
              <a:ext uri="{FF2B5EF4-FFF2-40B4-BE49-F238E27FC236}">
                <a16:creationId xmlns:a16="http://schemas.microsoft.com/office/drawing/2014/main" id="{2B6B236D-7486-41CE-A267-2D9A7CD6152A}"/>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74B83252-2650-4016-BA82-6C9FCA26C104}"/>
              </a:ext>
            </a:extLst>
          </p:cNvPr>
          <p:cNvSpPr>
            <a:spLocks noGrp="1"/>
          </p:cNvSpPr>
          <p:nvPr>
            <p:ph type="sldNum" sz="quarter" idx="12"/>
          </p:nvPr>
        </p:nvSpPr>
        <p:spPr/>
        <p:txBody>
          <a:bodyPr/>
          <a:lstStyle/>
          <a:p>
            <a:fld id="{16C23914-F825-48C1-A8AB-3C717AE0287C}" type="slidenum">
              <a:rPr lang="en-GB" smtClean="0"/>
              <a:t>‹#›</a:t>
            </a:fld>
            <a:endParaRPr lang="en-GB"/>
          </a:p>
        </p:txBody>
      </p:sp>
    </p:spTree>
    <p:extLst>
      <p:ext uri="{BB962C8B-B14F-4D97-AF65-F5344CB8AC3E}">
        <p14:creationId xmlns:p14="http://schemas.microsoft.com/office/powerpoint/2010/main" val="18525512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FBD0EE-FACC-4345-A315-A6152649503E}"/>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936F790B-81FF-4288-A9E9-E92B0D2EC3E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B1119D27-9891-4979-9D34-72CA5AA9CE68}"/>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7C079EB5-1071-4663-A6F5-045710B74EC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DDD8A638-6320-49DC-BAA1-A4325F04BF38}"/>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64B6079F-5401-4AA0-A6AF-E49275E6837D}"/>
              </a:ext>
            </a:extLst>
          </p:cNvPr>
          <p:cNvSpPr>
            <a:spLocks noGrp="1"/>
          </p:cNvSpPr>
          <p:nvPr>
            <p:ph type="dt" sz="half" idx="10"/>
          </p:nvPr>
        </p:nvSpPr>
        <p:spPr/>
        <p:txBody>
          <a:bodyPr/>
          <a:lstStyle/>
          <a:p>
            <a:fld id="{95919353-C1DD-4B32-9CCC-7D3F3F1F9608}" type="datetimeFigureOut">
              <a:rPr lang="en-GB" smtClean="0"/>
              <a:t>31/05/2018</a:t>
            </a:fld>
            <a:endParaRPr lang="en-GB"/>
          </a:p>
        </p:txBody>
      </p:sp>
      <p:sp>
        <p:nvSpPr>
          <p:cNvPr id="8" name="Footer Placeholder 7">
            <a:extLst>
              <a:ext uri="{FF2B5EF4-FFF2-40B4-BE49-F238E27FC236}">
                <a16:creationId xmlns:a16="http://schemas.microsoft.com/office/drawing/2014/main" id="{B113285D-255F-42DB-ADF9-183C73639F49}"/>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DF305106-D38A-4F01-B1E8-5DAD30250DA2}"/>
              </a:ext>
            </a:extLst>
          </p:cNvPr>
          <p:cNvSpPr>
            <a:spLocks noGrp="1"/>
          </p:cNvSpPr>
          <p:nvPr>
            <p:ph type="sldNum" sz="quarter" idx="12"/>
          </p:nvPr>
        </p:nvSpPr>
        <p:spPr/>
        <p:txBody>
          <a:bodyPr/>
          <a:lstStyle/>
          <a:p>
            <a:fld id="{16C23914-F825-48C1-A8AB-3C717AE0287C}" type="slidenum">
              <a:rPr lang="en-GB" smtClean="0"/>
              <a:t>‹#›</a:t>
            </a:fld>
            <a:endParaRPr lang="en-GB"/>
          </a:p>
        </p:txBody>
      </p:sp>
    </p:spTree>
    <p:extLst>
      <p:ext uri="{BB962C8B-B14F-4D97-AF65-F5344CB8AC3E}">
        <p14:creationId xmlns:p14="http://schemas.microsoft.com/office/powerpoint/2010/main" val="1062942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71F602-957E-4931-A84D-CBF4515999C6}"/>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2A4F8725-93E8-48F3-83DB-47D536A094A0}"/>
              </a:ext>
            </a:extLst>
          </p:cNvPr>
          <p:cNvSpPr>
            <a:spLocks noGrp="1"/>
          </p:cNvSpPr>
          <p:nvPr>
            <p:ph type="dt" sz="half" idx="10"/>
          </p:nvPr>
        </p:nvSpPr>
        <p:spPr/>
        <p:txBody>
          <a:bodyPr/>
          <a:lstStyle/>
          <a:p>
            <a:fld id="{95919353-C1DD-4B32-9CCC-7D3F3F1F9608}" type="datetimeFigureOut">
              <a:rPr lang="en-GB" smtClean="0"/>
              <a:t>31/05/2018</a:t>
            </a:fld>
            <a:endParaRPr lang="en-GB"/>
          </a:p>
        </p:txBody>
      </p:sp>
      <p:sp>
        <p:nvSpPr>
          <p:cNvPr id="4" name="Footer Placeholder 3">
            <a:extLst>
              <a:ext uri="{FF2B5EF4-FFF2-40B4-BE49-F238E27FC236}">
                <a16:creationId xmlns:a16="http://schemas.microsoft.com/office/drawing/2014/main" id="{2B8823EC-A428-4E34-9B3A-047F8D773F02}"/>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F92B0120-B44B-424B-AA9A-8633A0379B74}"/>
              </a:ext>
            </a:extLst>
          </p:cNvPr>
          <p:cNvSpPr>
            <a:spLocks noGrp="1"/>
          </p:cNvSpPr>
          <p:nvPr>
            <p:ph type="sldNum" sz="quarter" idx="12"/>
          </p:nvPr>
        </p:nvSpPr>
        <p:spPr/>
        <p:txBody>
          <a:bodyPr/>
          <a:lstStyle/>
          <a:p>
            <a:fld id="{16C23914-F825-48C1-A8AB-3C717AE0287C}" type="slidenum">
              <a:rPr lang="en-GB" smtClean="0"/>
              <a:t>‹#›</a:t>
            </a:fld>
            <a:endParaRPr lang="en-GB"/>
          </a:p>
        </p:txBody>
      </p:sp>
    </p:spTree>
    <p:extLst>
      <p:ext uri="{BB962C8B-B14F-4D97-AF65-F5344CB8AC3E}">
        <p14:creationId xmlns:p14="http://schemas.microsoft.com/office/powerpoint/2010/main" val="28786052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F402ED7-3B12-46BC-A76E-C70789539F90}"/>
              </a:ext>
            </a:extLst>
          </p:cNvPr>
          <p:cNvSpPr>
            <a:spLocks noGrp="1"/>
          </p:cNvSpPr>
          <p:nvPr>
            <p:ph type="dt" sz="half" idx="10"/>
          </p:nvPr>
        </p:nvSpPr>
        <p:spPr/>
        <p:txBody>
          <a:bodyPr/>
          <a:lstStyle/>
          <a:p>
            <a:fld id="{95919353-C1DD-4B32-9CCC-7D3F3F1F9608}" type="datetimeFigureOut">
              <a:rPr lang="en-GB" smtClean="0"/>
              <a:t>31/05/2018</a:t>
            </a:fld>
            <a:endParaRPr lang="en-GB"/>
          </a:p>
        </p:txBody>
      </p:sp>
      <p:sp>
        <p:nvSpPr>
          <p:cNvPr id="3" name="Footer Placeholder 2">
            <a:extLst>
              <a:ext uri="{FF2B5EF4-FFF2-40B4-BE49-F238E27FC236}">
                <a16:creationId xmlns:a16="http://schemas.microsoft.com/office/drawing/2014/main" id="{AC09D0E1-97CC-43EB-A711-6DEBF7E3CF42}"/>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9A595328-3E55-4AE8-B90E-45742F020C17}"/>
              </a:ext>
            </a:extLst>
          </p:cNvPr>
          <p:cNvSpPr>
            <a:spLocks noGrp="1"/>
          </p:cNvSpPr>
          <p:nvPr>
            <p:ph type="sldNum" sz="quarter" idx="12"/>
          </p:nvPr>
        </p:nvSpPr>
        <p:spPr/>
        <p:txBody>
          <a:bodyPr/>
          <a:lstStyle/>
          <a:p>
            <a:fld id="{16C23914-F825-48C1-A8AB-3C717AE0287C}" type="slidenum">
              <a:rPr lang="en-GB" smtClean="0"/>
              <a:t>‹#›</a:t>
            </a:fld>
            <a:endParaRPr lang="en-GB"/>
          </a:p>
        </p:txBody>
      </p:sp>
    </p:spTree>
    <p:extLst>
      <p:ext uri="{BB962C8B-B14F-4D97-AF65-F5344CB8AC3E}">
        <p14:creationId xmlns:p14="http://schemas.microsoft.com/office/powerpoint/2010/main" val="17644023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DB5A98-05C5-41D8-BFB1-8A4CBE62160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58771E5E-858C-4D45-B3E0-7601600A314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D6F47D37-CECA-4DC7-8E0F-3563308DFF7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A394DD0F-DB64-4421-A68D-33230781987E}"/>
              </a:ext>
            </a:extLst>
          </p:cNvPr>
          <p:cNvSpPr>
            <a:spLocks noGrp="1"/>
          </p:cNvSpPr>
          <p:nvPr>
            <p:ph type="dt" sz="half" idx="10"/>
          </p:nvPr>
        </p:nvSpPr>
        <p:spPr/>
        <p:txBody>
          <a:bodyPr/>
          <a:lstStyle/>
          <a:p>
            <a:fld id="{95919353-C1DD-4B32-9CCC-7D3F3F1F9608}" type="datetimeFigureOut">
              <a:rPr lang="en-GB" smtClean="0"/>
              <a:t>31/05/2018</a:t>
            </a:fld>
            <a:endParaRPr lang="en-GB"/>
          </a:p>
        </p:txBody>
      </p:sp>
      <p:sp>
        <p:nvSpPr>
          <p:cNvPr id="6" name="Footer Placeholder 5">
            <a:extLst>
              <a:ext uri="{FF2B5EF4-FFF2-40B4-BE49-F238E27FC236}">
                <a16:creationId xmlns:a16="http://schemas.microsoft.com/office/drawing/2014/main" id="{68A9AB88-8C18-4A04-8567-DB849123FEAC}"/>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449D6511-7801-4A1D-B4C2-0674527FFAA4}"/>
              </a:ext>
            </a:extLst>
          </p:cNvPr>
          <p:cNvSpPr>
            <a:spLocks noGrp="1"/>
          </p:cNvSpPr>
          <p:nvPr>
            <p:ph type="sldNum" sz="quarter" idx="12"/>
          </p:nvPr>
        </p:nvSpPr>
        <p:spPr/>
        <p:txBody>
          <a:bodyPr/>
          <a:lstStyle/>
          <a:p>
            <a:fld id="{16C23914-F825-48C1-A8AB-3C717AE0287C}" type="slidenum">
              <a:rPr lang="en-GB" smtClean="0"/>
              <a:t>‹#›</a:t>
            </a:fld>
            <a:endParaRPr lang="en-GB"/>
          </a:p>
        </p:txBody>
      </p:sp>
    </p:spTree>
    <p:extLst>
      <p:ext uri="{BB962C8B-B14F-4D97-AF65-F5344CB8AC3E}">
        <p14:creationId xmlns:p14="http://schemas.microsoft.com/office/powerpoint/2010/main" val="1167887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A2C8D2-5BC6-42AA-8231-46096502E6F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244F18E3-2E79-4EF2-A47E-E9732CAD586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3713E1F4-25F8-461F-AB1A-4DDF80F99B6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7E8E4B16-AFA3-4CD4-BFCF-DAF04D8412FA}"/>
              </a:ext>
            </a:extLst>
          </p:cNvPr>
          <p:cNvSpPr>
            <a:spLocks noGrp="1"/>
          </p:cNvSpPr>
          <p:nvPr>
            <p:ph type="dt" sz="half" idx="10"/>
          </p:nvPr>
        </p:nvSpPr>
        <p:spPr/>
        <p:txBody>
          <a:bodyPr/>
          <a:lstStyle/>
          <a:p>
            <a:fld id="{95919353-C1DD-4B32-9CCC-7D3F3F1F9608}" type="datetimeFigureOut">
              <a:rPr lang="en-GB" smtClean="0"/>
              <a:t>31/05/2018</a:t>
            </a:fld>
            <a:endParaRPr lang="en-GB"/>
          </a:p>
        </p:txBody>
      </p:sp>
      <p:sp>
        <p:nvSpPr>
          <p:cNvPr id="6" name="Footer Placeholder 5">
            <a:extLst>
              <a:ext uri="{FF2B5EF4-FFF2-40B4-BE49-F238E27FC236}">
                <a16:creationId xmlns:a16="http://schemas.microsoft.com/office/drawing/2014/main" id="{43EBECF9-8233-41FE-A98F-B86EFE745911}"/>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A2AA75E-C1E5-40AE-94A2-503F9F3E850F}"/>
              </a:ext>
            </a:extLst>
          </p:cNvPr>
          <p:cNvSpPr>
            <a:spLocks noGrp="1"/>
          </p:cNvSpPr>
          <p:nvPr>
            <p:ph type="sldNum" sz="quarter" idx="12"/>
          </p:nvPr>
        </p:nvSpPr>
        <p:spPr/>
        <p:txBody>
          <a:bodyPr/>
          <a:lstStyle/>
          <a:p>
            <a:fld id="{16C23914-F825-48C1-A8AB-3C717AE0287C}" type="slidenum">
              <a:rPr lang="en-GB" smtClean="0"/>
              <a:t>‹#›</a:t>
            </a:fld>
            <a:endParaRPr lang="en-GB"/>
          </a:p>
        </p:txBody>
      </p:sp>
    </p:spTree>
    <p:extLst>
      <p:ext uri="{BB962C8B-B14F-4D97-AF65-F5344CB8AC3E}">
        <p14:creationId xmlns:p14="http://schemas.microsoft.com/office/powerpoint/2010/main" val="7345197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DE9C1B8-1EB4-4E13-8484-20B50A66A06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0520DF43-487E-4A42-A3E9-42FACFBC0F3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0F751BEA-5D0D-4680-A8FA-1A304CD8F8F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5919353-C1DD-4B32-9CCC-7D3F3F1F9608}" type="datetimeFigureOut">
              <a:rPr lang="en-GB" smtClean="0"/>
              <a:t>31/05/2018</a:t>
            </a:fld>
            <a:endParaRPr lang="en-GB"/>
          </a:p>
        </p:txBody>
      </p:sp>
      <p:sp>
        <p:nvSpPr>
          <p:cNvPr id="5" name="Footer Placeholder 4">
            <a:extLst>
              <a:ext uri="{FF2B5EF4-FFF2-40B4-BE49-F238E27FC236}">
                <a16:creationId xmlns:a16="http://schemas.microsoft.com/office/drawing/2014/main" id="{692EAB4F-796D-4BB3-8C77-3BBF8520311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DC51BD99-1B71-4354-9B34-E0C200068AF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6C23914-F825-48C1-A8AB-3C717AE0287C}" type="slidenum">
              <a:rPr lang="en-GB" smtClean="0"/>
              <a:t>‹#›</a:t>
            </a:fld>
            <a:endParaRPr lang="en-GB"/>
          </a:p>
        </p:txBody>
      </p:sp>
    </p:spTree>
    <p:extLst>
      <p:ext uri="{BB962C8B-B14F-4D97-AF65-F5344CB8AC3E}">
        <p14:creationId xmlns:p14="http://schemas.microsoft.com/office/powerpoint/2010/main" val="103756930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4442DF-5E04-4F8C-844D-CD39493E9EC3}"/>
              </a:ext>
            </a:extLst>
          </p:cNvPr>
          <p:cNvSpPr>
            <a:spLocks noGrp="1"/>
          </p:cNvSpPr>
          <p:nvPr>
            <p:ph type="ctrTitle"/>
          </p:nvPr>
        </p:nvSpPr>
        <p:spPr/>
        <p:txBody>
          <a:bodyPr/>
          <a:lstStyle/>
          <a:p>
            <a:r>
              <a:rPr lang="en-GB" dirty="0"/>
              <a:t>NSSAI handling in Access Stratum</a:t>
            </a:r>
          </a:p>
        </p:txBody>
      </p:sp>
      <p:sp>
        <p:nvSpPr>
          <p:cNvPr id="3" name="Subtitle 2">
            <a:extLst>
              <a:ext uri="{FF2B5EF4-FFF2-40B4-BE49-F238E27FC236}">
                <a16:creationId xmlns:a16="http://schemas.microsoft.com/office/drawing/2014/main" id="{33453D0B-E92A-4634-9B66-473996E1C5B9}"/>
              </a:ext>
            </a:extLst>
          </p:cNvPr>
          <p:cNvSpPr>
            <a:spLocks noGrp="1"/>
          </p:cNvSpPr>
          <p:nvPr>
            <p:ph type="subTitle" idx="1"/>
          </p:nvPr>
        </p:nvSpPr>
        <p:spPr>
          <a:xfrm>
            <a:off x="-1079715" y="294482"/>
            <a:ext cx="12584530" cy="1655762"/>
          </a:xfrm>
        </p:spPr>
        <p:txBody>
          <a:bodyPr/>
          <a:lstStyle/>
          <a:p>
            <a:r>
              <a:rPr lang="en-GB" dirty="0"/>
              <a:t>SA2#127-bis  May 28 – June 1 Newport Beach, USA 		</a:t>
            </a:r>
            <a:r>
              <a:rPr lang="en-GB" dirty="0" err="1"/>
              <a:t>Tdoc</a:t>
            </a:r>
            <a:r>
              <a:rPr lang="en-GB" dirty="0"/>
              <a:t> S2-185834</a:t>
            </a:r>
          </a:p>
        </p:txBody>
      </p:sp>
      <p:sp>
        <p:nvSpPr>
          <p:cNvPr id="4" name="Subtitle 2">
            <a:extLst>
              <a:ext uri="{FF2B5EF4-FFF2-40B4-BE49-F238E27FC236}">
                <a16:creationId xmlns:a16="http://schemas.microsoft.com/office/drawing/2014/main" id="{9C4937AD-CCDE-4101-9086-29E85C9CFD2D}"/>
              </a:ext>
            </a:extLst>
          </p:cNvPr>
          <p:cNvSpPr txBox="1">
            <a:spLocks/>
          </p:cNvSpPr>
          <p:nvPr/>
        </p:nvSpPr>
        <p:spPr>
          <a:xfrm>
            <a:off x="2110352" y="4337844"/>
            <a:ext cx="8301926" cy="165576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GB" dirty="0"/>
          </a:p>
        </p:txBody>
      </p:sp>
    </p:spTree>
    <p:extLst>
      <p:ext uri="{BB962C8B-B14F-4D97-AF65-F5344CB8AC3E}">
        <p14:creationId xmlns:p14="http://schemas.microsoft.com/office/powerpoint/2010/main" val="17739818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0956FC-3C92-4D75-9A49-06BE93F997C2}"/>
              </a:ext>
            </a:extLst>
          </p:cNvPr>
          <p:cNvSpPr>
            <a:spLocks noGrp="1"/>
          </p:cNvSpPr>
          <p:nvPr>
            <p:ph type="title"/>
          </p:nvPr>
        </p:nvSpPr>
        <p:spPr/>
        <p:txBody>
          <a:bodyPr/>
          <a:lstStyle/>
          <a:p>
            <a:r>
              <a:rPr lang="en-GB" dirty="0"/>
              <a:t>Access stratum NSSAI handling: UE aspects</a:t>
            </a:r>
          </a:p>
        </p:txBody>
      </p:sp>
      <p:sp>
        <p:nvSpPr>
          <p:cNvPr id="3" name="Content Placeholder 2">
            <a:extLst>
              <a:ext uri="{FF2B5EF4-FFF2-40B4-BE49-F238E27FC236}">
                <a16:creationId xmlns:a16="http://schemas.microsoft.com/office/drawing/2014/main" id="{943FAA62-DA34-4927-A5E0-2E6BE1AC1CA5}"/>
              </a:ext>
            </a:extLst>
          </p:cNvPr>
          <p:cNvSpPr>
            <a:spLocks noGrp="1"/>
          </p:cNvSpPr>
          <p:nvPr>
            <p:ph idx="1"/>
          </p:nvPr>
        </p:nvSpPr>
        <p:spPr>
          <a:xfrm>
            <a:off x="838200" y="1420890"/>
            <a:ext cx="10515600" cy="5159792"/>
          </a:xfrm>
        </p:spPr>
        <p:txBody>
          <a:bodyPr>
            <a:normAutofit/>
          </a:bodyPr>
          <a:lstStyle/>
          <a:p>
            <a:r>
              <a:rPr lang="en-GB" dirty="0"/>
              <a:t>The AS uses the NSSAI in the Connection establishment procedure to trigger upfront C-Plane policies in the (R)AN before the CN provides the NG-RAN with the Allowed NSSAI. </a:t>
            </a:r>
          </a:p>
          <a:p>
            <a:pPr lvl="1"/>
            <a:r>
              <a:rPr lang="en-GB" dirty="0"/>
              <a:t>One example is the Overload control procedure. </a:t>
            </a:r>
          </a:p>
          <a:p>
            <a:r>
              <a:rPr lang="en-GB" b="1" dirty="0"/>
              <a:t>TS 23.501 is already covering this principle: see clause 5.15.2.1	General</a:t>
            </a:r>
          </a:p>
          <a:p>
            <a:pPr marL="457200" lvl="1" indent="0">
              <a:buNone/>
            </a:pPr>
            <a:r>
              <a:rPr lang="en-GB" dirty="0"/>
              <a:t> “The (R)AN may use Requested NSSAI in access stratum signalling to handle the UE Control Plane connection before the 5GC informs the (R)AN of the Allowed NSSAI. “</a:t>
            </a:r>
          </a:p>
          <a:p>
            <a:pPr marL="457200" lvl="1" indent="0">
              <a:buNone/>
            </a:pPr>
            <a:endParaRPr lang="sv-SE" dirty="0"/>
          </a:p>
          <a:p>
            <a:pPr marL="457200" lvl="1" indent="0">
              <a:buNone/>
            </a:pPr>
            <a:endParaRPr lang="en-GB" dirty="0"/>
          </a:p>
        </p:txBody>
      </p:sp>
      <p:sp>
        <p:nvSpPr>
          <p:cNvPr id="4" name="Rectangle 3">
            <a:extLst>
              <a:ext uri="{FF2B5EF4-FFF2-40B4-BE49-F238E27FC236}">
                <a16:creationId xmlns:a16="http://schemas.microsoft.com/office/drawing/2014/main" id="{76B5F87A-8893-49A8-8DC8-E3FAC7C8486E}"/>
              </a:ext>
            </a:extLst>
          </p:cNvPr>
          <p:cNvSpPr/>
          <p:nvPr/>
        </p:nvSpPr>
        <p:spPr>
          <a:xfrm>
            <a:off x="1079292" y="5456420"/>
            <a:ext cx="9953469" cy="85443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The above is current text in TS</a:t>
            </a:r>
          </a:p>
        </p:txBody>
      </p:sp>
    </p:spTree>
    <p:extLst>
      <p:ext uri="{BB962C8B-B14F-4D97-AF65-F5344CB8AC3E}">
        <p14:creationId xmlns:p14="http://schemas.microsoft.com/office/powerpoint/2010/main" val="35851092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0956FC-3C92-4D75-9A49-06BE93F997C2}"/>
              </a:ext>
            </a:extLst>
          </p:cNvPr>
          <p:cNvSpPr>
            <a:spLocks noGrp="1"/>
          </p:cNvSpPr>
          <p:nvPr>
            <p:ph type="title"/>
          </p:nvPr>
        </p:nvSpPr>
        <p:spPr/>
        <p:txBody>
          <a:bodyPr/>
          <a:lstStyle/>
          <a:p>
            <a:r>
              <a:rPr lang="en-GB" dirty="0"/>
              <a:t>Access stratum NSSAI handling: UE aspects</a:t>
            </a:r>
          </a:p>
        </p:txBody>
      </p:sp>
      <p:sp>
        <p:nvSpPr>
          <p:cNvPr id="3" name="Content Placeholder 2">
            <a:extLst>
              <a:ext uri="{FF2B5EF4-FFF2-40B4-BE49-F238E27FC236}">
                <a16:creationId xmlns:a16="http://schemas.microsoft.com/office/drawing/2014/main" id="{943FAA62-DA34-4927-A5E0-2E6BE1AC1CA5}"/>
              </a:ext>
            </a:extLst>
          </p:cNvPr>
          <p:cNvSpPr>
            <a:spLocks noGrp="1"/>
          </p:cNvSpPr>
          <p:nvPr>
            <p:ph idx="1"/>
          </p:nvPr>
        </p:nvSpPr>
        <p:spPr>
          <a:xfrm>
            <a:off x="838200" y="1420890"/>
            <a:ext cx="10515600" cy="5159792"/>
          </a:xfrm>
        </p:spPr>
        <p:txBody>
          <a:bodyPr>
            <a:normAutofit fontScale="55000" lnSpcReduction="20000"/>
          </a:bodyPr>
          <a:lstStyle/>
          <a:p>
            <a:r>
              <a:rPr lang="en-GB" b="1" dirty="0"/>
              <a:t>Some more work is required:</a:t>
            </a:r>
          </a:p>
          <a:p>
            <a:pPr marL="0" indent="0">
              <a:buNone/>
            </a:pPr>
            <a:endParaRPr lang="en-GB" b="1" dirty="0"/>
          </a:p>
          <a:p>
            <a:pPr lvl="1"/>
            <a:r>
              <a:rPr lang="en-GB" b="1" dirty="0"/>
              <a:t>For AS Connection Establishment triggered by a Registration procedure</a:t>
            </a:r>
            <a:r>
              <a:rPr lang="en-GB" dirty="0"/>
              <a:t>, t</a:t>
            </a:r>
            <a:r>
              <a:rPr lang="en-US" dirty="0"/>
              <a:t>he Requested NSSAI is formed as documented in clause 5.15.5.2.1 (which documents Registration procedures and slicing). </a:t>
            </a:r>
            <a:r>
              <a:rPr lang="en-US" b="1" dirty="0"/>
              <a:t>No additional text required. In the current text, the Requested NSSAI is the Allowed NSSAI unless a slice set change is required by the UE.</a:t>
            </a:r>
          </a:p>
          <a:p>
            <a:pPr marL="457200" lvl="1" indent="0">
              <a:buNone/>
            </a:pPr>
            <a:endParaRPr lang="en-US" b="1" dirty="0"/>
          </a:p>
          <a:p>
            <a:pPr lvl="1"/>
            <a:r>
              <a:rPr lang="en-US" b="1" dirty="0"/>
              <a:t>For Service Request</a:t>
            </a:r>
            <a:r>
              <a:rPr lang="en-US" dirty="0"/>
              <a:t>, the RAN needs to know the Allowed NSSAI Upfront at RRC connection establishment (e.g. to trigger OLOAD control action or to locally manage to load). </a:t>
            </a:r>
          </a:p>
          <a:p>
            <a:pPr lvl="2"/>
            <a:r>
              <a:rPr lang="en-US" sz="3000" b="1" dirty="0"/>
              <a:t>We need to clarify the Allowed NSSAI the UE stores is sent in RRC connection establishment triggered by  Service Request.</a:t>
            </a:r>
          </a:p>
          <a:p>
            <a:pPr lvl="3"/>
            <a:r>
              <a:rPr lang="en-US" sz="2800" b="1" dirty="0"/>
              <a:t>Very simple logic</a:t>
            </a:r>
          </a:p>
          <a:p>
            <a:pPr lvl="3"/>
            <a:r>
              <a:rPr lang="en-US" sz="2800" b="1" dirty="0"/>
              <a:t>No need to compute anything, just include the stored Allowed NSSAI in RRC connection establishment procedure message 5.</a:t>
            </a:r>
          </a:p>
          <a:p>
            <a:pPr lvl="3"/>
            <a:r>
              <a:rPr lang="en-US" sz="2800" b="1" dirty="0">
                <a:solidFill>
                  <a:srgbClr val="FF0000"/>
                </a:solidFill>
              </a:rPr>
              <a:t>Ericsson: Principle of using Allowed against already used principles in the system like Establishment cause. Again, what type of slicing information RAN needs and how RAN uses it is up to RAN to decide and to specify.</a:t>
            </a:r>
          </a:p>
          <a:p>
            <a:r>
              <a:rPr lang="en-US" sz="3800" b="1" dirty="0"/>
              <a:t>Text wise we may specify that the Requested NSSAI is included in all RRC connection establishment procedures, if available, and when the UE is registered it is set to the Allowed NSSAI in all procedures except registrations that trigger a Slice Set change.</a:t>
            </a:r>
          </a:p>
          <a:p>
            <a:pPr lvl="1"/>
            <a:r>
              <a:rPr lang="en-GB" sz="3600" b="1" dirty="0"/>
              <a:t>Implement this by CRs at this meeting. (based on </a:t>
            </a:r>
            <a:r>
              <a:rPr lang="en-US" sz="3600" b="1" dirty="0"/>
              <a:t>S2-185444 revision and S2-185317)</a:t>
            </a:r>
          </a:p>
          <a:p>
            <a:pPr lvl="3"/>
            <a:endParaRPr lang="en-US" sz="2800" b="1" dirty="0"/>
          </a:p>
          <a:p>
            <a:pPr lvl="1"/>
            <a:endParaRPr lang="en-US" dirty="0"/>
          </a:p>
          <a:p>
            <a:pPr lvl="1"/>
            <a:endParaRPr lang="en-GB" dirty="0"/>
          </a:p>
        </p:txBody>
      </p:sp>
      <p:sp>
        <p:nvSpPr>
          <p:cNvPr id="4" name="Rectangle 3">
            <a:extLst>
              <a:ext uri="{FF2B5EF4-FFF2-40B4-BE49-F238E27FC236}">
                <a16:creationId xmlns:a16="http://schemas.microsoft.com/office/drawing/2014/main" id="{C83ECCE1-BCB1-40A4-BBFE-C28A3C054F31}"/>
              </a:ext>
            </a:extLst>
          </p:cNvPr>
          <p:cNvSpPr/>
          <p:nvPr/>
        </p:nvSpPr>
        <p:spPr>
          <a:xfrm>
            <a:off x="954373" y="5561352"/>
            <a:ext cx="9953469" cy="85443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Majority of companies oriented to include the Requested  (= allowed NSSAI) NSSAI also in the RRC connection request for SR. This to be added to </a:t>
            </a:r>
            <a:r>
              <a:rPr lang="en-GB" dirty="0" err="1"/>
              <a:t>Kundan’s</a:t>
            </a:r>
            <a:r>
              <a:rPr lang="en-GB" dirty="0"/>
              <a:t> LS s2-185832</a:t>
            </a:r>
          </a:p>
        </p:txBody>
      </p:sp>
    </p:spTree>
    <p:extLst>
      <p:ext uri="{BB962C8B-B14F-4D97-AF65-F5344CB8AC3E}">
        <p14:creationId xmlns:p14="http://schemas.microsoft.com/office/powerpoint/2010/main" val="391216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0956FC-3C92-4D75-9A49-06BE93F997C2}"/>
              </a:ext>
            </a:extLst>
          </p:cNvPr>
          <p:cNvSpPr>
            <a:spLocks noGrp="1"/>
          </p:cNvSpPr>
          <p:nvPr>
            <p:ph type="title"/>
          </p:nvPr>
        </p:nvSpPr>
        <p:spPr/>
        <p:txBody>
          <a:bodyPr/>
          <a:lstStyle/>
          <a:p>
            <a:r>
              <a:rPr lang="en-GB" dirty="0"/>
              <a:t>Access stratum NSSAI handling: network aspects – RAN awareness of Allowed NSSAI</a:t>
            </a:r>
          </a:p>
        </p:txBody>
      </p:sp>
      <p:sp>
        <p:nvSpPr>
          <p:cNvPr id="3" name="Content Placeholder 2">
            <a:extLst>
              <a:ext uri="{FF2B5EF4-FFF2-40B4-BE49-F238E27FC236}">
                <a16:creationId xmlns:a16="http://schemas.microsoft.com/office/drawing/2014/main" id="{943FAA62-DA34-4927-A5E0-2E6BE1AC1CA5}"/>
              </a:ext>
            </a:extLst>
          </p:cNvPr>
          <p:cNvSpPr>
            <a:spLocks noGrp="1"/>
          </p:cNvSpPr>
          <p:nvPr>
            <p:ph idx="1"/>
          </p:nvPr>
        </p:nvSpPr>
        <p:spPr/>
        <p:txBody>
          <a:bodyPr>
            <a:normAutofit/>
          </a:bodyPr>
          <a:lstStyle/>
          <a:p>
            <a:r>
              <a:rPr lang="en-GB" b="1" dirty="0"/>
              <a:t>TS 23.501 is already covering this principle: see clause 5.15.2.1	General</a:t>
            </a:r>
          </a:p>
          <a:p>
            <a:pPr marL="0" indent="0">
              <a:buNone/>
            </a:pPr>
            <a:r>
              <a:rPr lang="en-GB" b="1" dirty="0"/>
              <a:t>“</a:t>
            </a:r>
            <a:r>
              <a:rPr lang="en-GB" dirty="0"/>
              <a:t>When a UE is successfully registered over an Access Type, the CN informs the (R)AN by providing the Allowed NSSAI for the corresponding Access Type.”</a:t>
            </a:r>
            <a:endParaRPr lang="en-GB" b="1" dirty="0"/>
          </a:p>
          <a:p>
            <a:pPr lvl="1"/>
            <a:r>
              <a:rPr lang="en-GB" b="1" dirty="0">
                <a:highlight>
                  <a:srgbClr val="FFFF00"/>
                </a:highlight>
              </a:rPr>
              <a:t>Proposal: Implement this RAN awareness of allowed NSSAI also in TS 23.502 </a:t>
            </a:r>
            <a:r>
              <a:rPr lang="en-GB" b="1" dirty="0"/>
              <a:t>and proceed with agreeing related CRs at this meeting (based on </a:t>
            </a:r>
            <a:r>
              <a:rPr lang="en-US" b="1" dirty="0"/>
              <a:t>S2-185317)</a:t>
            </a:r>
          </a:p>
          <a:p>
            <a:endParaRPr lang="en-US" dirty="0"/>
          </a:p>
          <a:p>
            <a:endParaRPr lang="en-US" dirty="0"/>
          </a:p>
          <a:p>
            <a:pPr lvl="1"/>
            <a:endParaRPr lang="en-GB" dirty="0"/>
          </a:p>
        </p:txBody>
      </p:sp>
      <p:sp>
        <p:nvSpPr>
          <p:cNvPr id="4" name="Rectangle 3">
            <a:extLst>
              <a:ext uri="{FF2B5EF4-FFF2-40B4-BE49-F238E27FC236}">
                <a16:creationId xmlns:a16="http://schemas.microsoft.com/office/drawing/2014/main" id="{DEF5D407-6BFD-4FB7-ACF4-92750ACD96E3}"/>
              </a:ext>
            </a:extLst>
          </p:cNvPr>
          <p:cNvSpPr/>
          <p:nvPr/>
        </p:nvSpPr>
        <p:spPr>
          <a:xfrm>
            <a:off x="988102" y="5457461"/>
            <a:ext cx="9953469" cy="85443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Update 23.502 TS based on revision </a:t>
            </a:r>
            <a:r>
              <a:rPr lang="en-US" b="1" dirty="0"/>
              <a:t>S2-185317 -&gt; S2-186074</a:t>
            </a:r>
            <a:r>
              <a:rPr lang="en-GB" dirty="0"/>
              <a:t> </a:t>
            </a:r>
          </a:p>
        </p:txBody>
      </p:sp>
    </p:spTree>
    <p:extLst>
      <p:ext uri="{BB962C8B-B14F-4D97-AF65-F5344CB8AC3E}">
        <p14:creationId xmlns:p14="http://schemas.microsoft.com/office/powerpoint/2010/main" val="381615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0956FC-3C92-4D75-9A49-06BE93F997C2}"/>
              </a:ext>
            </a:extLst>
          </p:cNvPr>
          <p:cNvSpPr>
            <a:spLocks noGrp="1"/>
          </p:cNvSpPr>
          <p:nvPr>
            <p:ph type="title"/>
          </p:nvPr>
        </p:nvSpPr>
        <p:spPr/>
        <p:txBody>
          <a:bodyPr/>
          <a:lstStyle/>
          <a:p>
            <a:r>
              <a:rPr lang="en-GB" dirty="0"/>
              <a:t>Access stratum NSSAI handling: network aspects – MT procedures</a:t>
            </a:r>
          </a:p>
        </p:txBody>
      </p:sp>
      <p:sp>
        <p:nvSpPr>
          <p:cNvPr id="3" name="Content Placeholder 2">
            <a:extLst>
              <a:ext uri="{FF2B5EF4-FFF2-40B4-BE49-F238E27FC236}">
                <a16:creationId xmlns:a16="http://schemas.microsoft.com/office/drawing/2014/main" id="{943FAA62-DA34-4927-A5E0-2E6BE1AC1CA5}"/>
              </a:ext>
            </a:extLst>
          </p:cNvPr>
          <p:cNvSpPr>
            <a:spLocks noGrp="1"/>
          </p:cNvSpPr>
          <p:nvPr>
            <p:ph idx="1"/>
          </p:nvPr>
        </p:nvSpPr>
        <p:spPr/>
        <p:txBody>
          <a:bodyPr>
            <a:normAutofit fontScale="92500"/>
          </a:bodyPr>
          <a:lstStyle/>
          <a:p>
            <a:r>
              <a:rPr lang="en-GB" dirty="0"/>
              <a:t>For MT procedures: the Paging request from the AMF so far does not provide the RAN with information on what slices the UE is allowed to use.</a:t>
            </a:r>
          </a:p>
          <a:p>
            <a:r>
              <a:rPr lang="en-GB" dirty="0"/>
              <a:t>Certain slices may be subject to congestion management in the RAN, but for MT procedures requiring paging the UE the RAN cannot evaluate if it is pointless to page the UE (e.g. because the related SR may lead to a release of the RRC connection as the RAN temporarily is not providing c-plane resources to certain UEs that only are allowed to use certain slices) </a:t>
            </a:r>
          </a:p>
          <a:p>
            <a:r>
              <a:rPr lang="en-GB" b="1" dirty="0"/>
              <a:t>Proposal: to make RAN aware of slices the UE is allowed to use also at time of paging, include the Allowed NSSAI in the N2 message carrying the Paging Request to the RAN. </a:t>
            </a:r>
            <a:endParaRPr lang="en-US" b="1" dirty="0"/>
          </a:p>
          <a:p>
            <a:pPr lvl="1"/>
            <a:endParaRPr lang="en-GB" dirty="0"/>
          </a:p>
        </p:txBody>
      </p:sp>
      <p:sp>
        <p:nvSpPr>
          <p:cNvPr id="4" name="Rectangle 3">
            <a:extLst>
              <a:ext uri="{FF2B5EF4-FFF2-40B4-BE49-F238E27FC236}">
                <a16:creationId xmlns:a16="http://schemas.microsoft.com/office/drawing/2014/main" id="{0E1565DD-4DC1-42CC-B6D4-6A78C26A332A}"/>
              </a:ext>
            </a:extLst>
          </p:cNvPr>
          <p:cNvSpPr/>
          <p:nvPr/>
        </p:nvSpPr>
        <p:spPr>
          <a:xfrm>
            <a:off x="838200" y="5749743"/>
            <a:ext cx="9953469" cy="85443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LS to RAN WGs to ask them what they think of this . This to be added to </a:t>
            </a:r>
            <a:r>
              <a:rPr lang="en-GB" dirty="0" err="1"/>
              <a:t>Kundan’s</a:t>
            </a:r>
            <a:r>
              <a:rPr lang="en-GB" dirty="0"/>
              <a:t> LS s2-185832</a:t>
            </a:r>
          </a:p>
        </p:txBody>
      </p:sp>
    </p:spTree>
    <p:extLst>
      <p:ext uri="{BB962C8B-B14F-4D97-AF65-F5344CB8AC3E}">
        <p14:creationId xmlns:p14="http://schemas.microsoft.com/office/powerpoint/2010/main" val="2129686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578D11-3003-44A0-934F-7F4A438DEAEC}"/>
              </a:ext>
            </a:extLst>
          </p:cNvPr>
          <p:cNvSpPr>
            <a:spLocks noGrp="1"/>
          </p:cNvSpPr>
          <p:nvPr>
            <p:ph type="title"/>
          </p:nvPr>
        </p:nvSpPr>
        <p:spPr/>
        <p:txBody>
          <a:bodyPr/>
          <a:lstStyle/>
          <a:p>
            <a:r>
              <a:rPr lang="en-GB"/>
              <a:t>RFSP handling</a:t>
            </a:r>
            <a:endParaRPr lang="en-GB" dirty="0"/>
          </a:p>
        </p:txBody>
      </p:sp>
      <p:sp>
        <p:nvSpPr>
          <p:cNvPr id="3" name="Content Placeholder 2">
            <a:extLst>
              <a:ext uri="{FF2B5EF4-FFF2-40B4-BE49-F238E27FC236}">
                <a16:creationId xmlns:a16="http://schemas.microsoft.com/office/drawing/2014/main" id="{170255A5-7698-4215-A98C-3CDE71A8910A}"/>
              </a:ext>
            </a:extLst>
          </p:cNvPr>
          <p:cNvSpPr>
            <a:spLocks noGrp="1"/>
          </p:cNvSpPr>
          <p:nvPr>
            <p:ph idx="1"/>
          </p:nvPr>
        </p:nvSpPr>
        <p:spPr>
          <a:xfrm>
            <a:off x="838200" y="1375920"/>
            <a:ext cx="10515600" cy="4351338"/>
          </a:xfrm>
        </p:spPr>
        <p:txBody>
          <a:bodyPr>
            <a:normAutofit fontScale="85000" lnSpcReduction="20000"/>
          </a:bodyPr>
          <a:lstStyle/>
          <a:p>
            <a:r>
              <a:rPr lang="en-GB" dirty="0"/>
              <a:t>The Subscribed RFSP ID already takes into account the S-NSSAIs the UE subscribes to. State this in RRM clause of 23.501.</a:t>
            </a:r>
          </a:p>
          <a:p>
            <a:r>
              <a:rPr lang="en-GB" dirty="0"/>
              <a:t>The serving PLMN CN works RFSP ID out based on subscribed RFSP-ID and other local policies in Serving PLMN AMF  and if offload of policies in PCF (allowed NSSAI may be considered also in AMF and PCF).</a:t>
            </a:r>
            <a:r>
              <a:rPr lang="en-US" dirty="0"/>
              <a:t> State this in RRM clause of 23.501. update procedures in 23.502. remove example of polices that PCF may use in 23.503.</a:t>
            </a:r>
            <a:endParaRPr lang="en-GB" dirty="0"/>
          </a:p>
          <a:p>
            <a:r>
              <a:rPr lang="en-GB" dirty="0"/>
              <a:t>The AMF sends RFSP-ID to RAN. State this </a:t>
            </a:r>
            <a:r>
              <a:rPr lang="en-US" dirty="0"/>
              <a:t>in RRM clause of 23.501 and update procedures as applicable.</a:t>
            </a:r>
            <a:endParaRPr lang="en-GB" dirty="0"/>
          </a:p>
          <a:p>
            <a:r>
              <a:rPr lang="en-GB" dirty="0"/>
              <a:t>The RAN gets the RFSP ID from CN and determines the camping policy (RF selection priority </a:t>
            </a:r>
            <a:r>
              <a:rPr lang="en-US" dirty="0"/>
              <a:t>in RRC_IDLE mode priorities and control inter-RAT/inter frequency handover in RRC_CONNECTED mode)</a:t>
            </a:r>
            <a:r>
              <a:rPr lang="en-GB" dirty="0"/>
              <a:t> based on operator policies which may also take the Allowed NSSAI and the related slices local information (e.g. load status) in RAN into account. </a:t>
            </a:r>
          </a:p>
        </p:txBody>
      </p:sp>
      <p:sp>
        <p:nvSpPr>
          <p:cNvPr id="4" name="Rectangle 3">
            <a:extLst>
              <a:ext uri="{FF2B5EF4-FFF2-40B4-BE49-F238E27FC236}">
                <a16:creationId xmlns:a16="http://schemas.microsoft.com/office/drawing/2014/main" id="{E6B17BBD-6E80-4306-A694-F685C94126A0}"/>
              </a:ext>
            </a:extLst>
          </p:cNvPr>
          <p:cNvSpPr/>
          <p:nvPr/>
        </p:nvSpPr>
        <p:spPr>
          <a:xfrm>
            <a:off x="1119265" y="5727258"/>
            <a:ext cx="9953469" cy="85443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Proceed with above and use CR </a:t>
            </a:r>
            <a:r>
              <a:rPr lang="en-CA" b="1" dirty="0"/>
              <a:t>S2-185828 as the basis</a:t>
            </a:r>
            <a:endParaRPr lang="en-GB" dirty="0"/>
          </a:p>
        </p:txBody>
      </p:sp>
    </p:spTree>
    <p:extLst>
      <p:ext uri="{BB962C8B-B14F-4D97-AF65-F5344CB8AC3E}">
        <p14:creationId xmlns:p14="http://schemas.microsoft.com/office/powerpoint/2010/main" val="171815229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2028</TotalTime>
  <Words>745</Words>
  <Application>Microsoft Office PowerPoint</Application>
  <PresentationFormat>Widescreen</PresentationFormat>
  <Paragraphs>39</Paragraphs>
  <Slides>6</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6</vt:i4>
      </vt:variant>
    </vt:vector>
  </HeadingPairs>
  <TitlesOfParts>
    <vt:vector size="10" baseType="lpstr">
      <vt:lpstr>Arial</vt:lpstr>
      <vt:lpstr>Calibri</vt:lpstr>
      <vt:lpstr>Calibri Light</vt:lpstr>
      <vt:lpstr>Office Theme</vt:lpstr>
      <vt:lpstr>NSSAI handling in Access Stratum</vt:lpstr>
      <vt:lpstr>Access stratum NSSAI handling: UE aspects</vt:lpstr>
      <vt:lpstr>Access stratum NSSAI handling: UE aspects</vt:lpstr>
      <vt:lpstr>Access stratum NSSAI handling: network aspects – RAN awareness of Allowed NSSAI</vt:lpstr>
      <vt:lpstr>Access stratum NSSAI handling: network aspects – MT procedures</vt:lpstr>
      <vt:lpstr>RFSP handling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NSSAI handling in Access Stratum</dc:title>
  <dc:creator>NOKIA email rev2</dc:creator>
  <cp:lastModifiedBy>NOKIA </cp:lastModifiedBy>
  <cp:revision>37</cp:revision>
  <dcterms:created xsi:type="dcterms:W3CDTF">2018-04-16T06:18:08Z</dcterms:created>
  <dcterms:modified xsi:type="dcterms:W3CDTF">2018-05-31T16:20:21Z</dcterms:modified>
</cp:coreProperties>
</file>